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7988-274E-49CF-AC2C-EDAB26775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990656" cy="6480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Главное Управление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АТО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Гагаузия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Методический центр при Управлении образования АТО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Гагаузия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7920880" cy="540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молодого учителя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Семинар ШМУ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Методические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основы современного учебного занятия, требования к его проведению. Посещение учебных занятий учителей-наставников. Анализ учебных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занятий</a:t>
            </a:r>
            <a:endParaRPr lang="ru-RU" sz="2800" b="1" dirty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05.03.2020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г.</a:t>
            </a:r>
          </a:p>
          <a:p>
            <a:pPr algn="r"/>
            <a:endParaRPr lang="ru-RU" sz="1400" b="1" dirty="0" smtClean="0">
              <a:solidFill>
                <a:srgbClr val="002060"/>
              </a:solidFill>
              <a:latin typeface="Times New Roman"/>
            </a:endParaRPr>
          </a:p>
          <a:p>
            <a:pPr algn="r"/>
            <a:endParaRPr lang="ru-RU" sz="1400" b="1" dirty="0" smtClean="0">
              <a:solidFill>
                <a:srgbClr val="002060"/>
              </a:solidFill>
              <a:latin typeface="Times New Roman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/>
              </a:rPr>
              <a:t>Главный специалист-методист: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/>
              </a:rPr>
              <a:t>Л.В.Бойкова</a:t>
            </a:r>
            <a:endParaRPr lang="ru-RU" sz="1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088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8"/>
            <a:ext cx="926782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6" name="Diagram 2"/>
          <p:cNvGraphicFramePr>
            <a:graphicFrameLocks/>
          </p:cNvGraphicFramePr>
          <p:nvPr>
            <p:ph idx="1"/>
          </p:nvPr>
        </p:nvGraphicFramePr>
        <p:xfrm>
          <a:off x="-17463" y="-22225"/>
          <a:ext cx="9756776" cy="688022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291638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11188" y="476250"/>
            <a:ext cx="8064500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Положительные аспекты дифференциации: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b="1" dirty="0"/>
              <a:t>Появляется уровень мотивации учения.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b="1" dirty="0"/>
              <a:t>Возможность помогать и сильному и слабому ученику.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b="1" dirty="0"/>
              <a:t>Возможность более эффективной работы со слабыми учащимися.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b="1" dirty="0"/>
              <a:t>Повышается уровень «Я - концепции»: сильные утверждаются в своих способностях, слабые получают возможность испытывать успех.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b="1" dirty="0"/>
              <a:t>В группах легче учится.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b="1" dirty="0"/>
              <a:t>Исключается уравниловка и усреднение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888" cy="67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s00.infourok.ru/images/doc/311/31046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00.infourok.ru/images/doc/153/176825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9177" t="25021" r="1234" b="12331"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Памятка «Во избежание ошибок»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избежание ошибок начинающие учителя должны обращать внимание на:</a:t>
            </a:r>
            <a:endParaRPr lang="ru-RU" sz="3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1.     Постановку голоса. Необходимо сразу же уточнить хорошо ли учителя слышно.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2.     Темп урока. Манера общения должна быть непринужденная, избегать употребления слов-паразитов, целых повторяющихся фраз.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3.     Внешний вид учителя должен быть всегда опрятным, подтянутым, аккуратным.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4.     Знание индивидуальных особенностей учащихся. Заучить имена учащихся и поскорее.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5.     Профессиональную этику. Нельзя допускать фамильярности, избегать заигрывания ради дешевого авторитета.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6.     Дисциплину в классе.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548DD4"/>
                </a:solidFill>
                <a:latin typeface="Times New Roman"/>
                <a:ea typeface="Times New Roman"/>
                <a:cs typeface="Times New Roman"/>
              </a:rPr>
              <a:t>Рекомендации по поддержанию дисциплины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 fontScale="62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Придерживаться твердых правил и требований.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Придя в класс изложить свои требования.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Однажды обсудив эту тему с учениками, учитель обязан настаивать на выполнение установленных им норм и правил. Любое отступление от этого правила влечет за собой отрицательные последствия для педагогического процесса.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Принимая от ученика неряшливо выполненную работу, учитель поощряет дальнейшую нерадивость.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Сделать вид, что не замечаешь как двое учеников, не стесняясь, разговаривают на уроке, значит дать повод другим последовать их примеру.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Учитель также должен предупредить о мерах, которые будут приняты.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Нужно избегать неоправданной снисходительности и «жесткого» стиля.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548DD4"/>
                </a:solidFill>
                <a:latin typeface="Times New Roman"/>
                <a:ea typeface="Times New Roman"/>
                <a:cs typeface="Times New Roman"/>
              </a:rPr>
              <a:t>Памятка молодого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1. Приходите в кабинет немного раньше звонка. Убедитесь, что все готово к уроку, хорошо ли расставлена мебель, чиста ли доска, подготовлены ли ТСО, наглядные пособия. Входите в класс последним. Добивайтесь, чтобы все ученики приветствовали Вас организованно. Осмотрите класс, обязательно – недисциплинированных. Старайтесь показать ученикам красоту и привлекательность организованного начала урока, но стремитесь к тому, чтобы на это уходило каждый раз все меньше и меньше времени.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 семинара: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Изучение, обобщение и распространение психолого-педагогического опыта в рамках развития и коррекции мотивационной и эмоциональной сферы учащихся.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Разработка рекомендаций. 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опытом по теме семинара.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06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548DD4"/>
                </a:solidFill>
                <a:latin typeface="Times New Roman"/>
                <a:ea typeface="Times New Roman"/>
                <a:cs typeface="Times New Roman"/>
              </a:rPr>
              <a:t>Памятка молодого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 Не тратьте время на поиски страницы вашего предмета в классном журнале: ее можно приготовить на перемене. Приучайте дежурных оставлять на столе записку с фамилиями отсутствующих учащихся.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Начинайте урок энергично. Не задавайте ученикам вопрос: </a:t>
            </a:r>
            <a:r>
              <a:rPr lang="ru-RU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Кто не выполнил домашнее задание?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Это приучает к мысли, будто невыполнение заданий учителя – дело неизбежное. Лучше спросите, </a:t>
            </a:r>
            <a:r>
              <a:rPr lang="ru-RU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есть ли вопросы по домашнему заданию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Необходимо вести урок так, чтобы каждый ученик постоянно был занят делом. Помните: паузы, медлительность, безделье – бич дисциплины.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548DD4"/>
                </a:solidFill>
                <a:latin typeface="Times New Roman"/>
                <a:ea typeface="Times New Roman"/>
                <a:cs typeface="Times New Roman"/>
              </a:rPr>
              <a:t>Памятка молодого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3. Увлекайте учеников интересным содержанием материала, созданием проблемных ситуаций, умственным напряжением. Контролируйте темп урока, помогайте слабым поверить в свои силы. Держите в поле зрения весь класс. Особенно следите за теми, у кого внимание неустойчивое, кто отвлекается. Предотвращайте попытки нарушить рабочий порядок.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548DD4"/>
                </a:solidFill>
                <a:latin typeface="Times New Roman"/>
                <a:ea typeface="Times New Roman"/>
                <a:cs typeface="Times New Roman"/>
              </a:rPr>
              <a:t>Памятка молодого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4. Обращайтесь с просьбами и вопросами несколько чаще к тем ученикам, которые могут заняться на уроке посторонним делом.</a:t>
            </a:r>
            <a:b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Мотивируя оценки знаний, придайте своим словам деловой и заинтересованный характер. Укажите ученику, над чем ему следует поработать, чтобы заслужить более высокую оценку.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5. Заканчивайте урок общей оценкой работы класса и отдельных учеников. Пусть ученики испытают чувство удовлетворения от результатов своего труда. Постарайтесь заметить положительное в работе недисциплинированных ребят, но не делайте это слишком часто и за небольшие усилия.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548DD4"/>
                </a:solidFill>
                <a:latin typeface="Times New Roman"/>
                <a:ea typeface="Times New Roman"/>
                <a:cs typeface="Times New Roman"/>
              </a:rPr>
              <a:t>Памятка молодого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6. Прекращайте урок со звонком. Напомните об обязанностях дежурного.</a:t>
            </a:r>
            <a:b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Удерживайтесь от излишних замечаний.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7. Организуя учащихся, старайтесь обходиться без помощи других. Помните: налаживание дисциплины при помощи чужого авторитета не дает Вам пользы, а скорее вредит. Лучше обратитесь за поддержкой к классу.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«Методическая помощь молодому учителю в повышении качества преподавания»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7498080" cy="480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fontAlgn="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16832"/>
            <a:ext cx="5742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Разноуровневое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обучение, его роль в повышении качества учебно-воспитательного процесса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6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971550" y="836613"/>
            <a:ext cx="7345363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Дифференцированное обучение – </a:t>
            </a: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это технология обучения в одном классе детей с разными способностями.</a:t>
            </a:r>
          </a:p>
          <a:p>
            <a:pPr>
              <a:defRPr/>
            </a:pP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 - создание наиболее благоприятных условий для развития личности </a:t>
            </a:r>
          </a:p>
          <a:p>
            <a:pPr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ученика как индивидуальности.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3.infourok.ru/uploads/ex/027a/00003d11-d43a85ff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00.infourok.ru/images/doc/155/178892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Рисунок SmartArt 1"/>
          <p:cNvSpPr>
            <a:spLocks noGrp="1" noTextEdit="1"/>
          </p:cNvSpPr>
          <p:nvPr>
            <p:ph type="dgm" idx="1"/>
          </p:nvPr>
        </p:nvSpPr>
        <p:spPr/>
      </p:sp>
      <p:pic>
        <p:nvPicPr>
          <p:cNvPr id="16388" name="Picture 12" descr="http://900igr.net/datas/matematika/Modul-6-klass/0005-005-Differentsirovannyj-podkhod-v-obuchen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0"/>
            <a:ext cx="9737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/>
              <a:t>Этапы </a:t>
            </a:r>
            <a:r>
              <a:rPr lang="ru-RU" sz="4000" b="1" dirty="0" err="1"/>
              <a:t>внутриклассной</a:t>
            </a:r>
            <a:r>
              <a:rPr lang="ru-RU" sz="4000" b="1" dirty="0"/>
              <a:t> дифференциации</a:t>
            </a:r>
            <a:r>
              <a:rPr lang="ru-RU" sz="4000" dirty="0"/>
              <a:t> :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133600"/>
            <a:ext cx="8820150" cy="3505200"/>
          </a:xfrm>
        </p:spPr>
        <p:txBody>
          <a:bodyPr>
            <a:normAutofit lnSpcReduction="10000"/>
          </a:bodyPr>
          <a:lstStyle/>
          <a:p>
            <a:pPr marL="609600" indent="-609600" algn="l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1.Определение критериев на основе которых осуществляется дифференциация на группы.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2.Проведение диагностики.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3.Распределение детей по группам с учётом диагностики.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4.Выбор способов дифференциации , разработка </a:t>
            </a:r>
            <a:r>
              <a:rPr lang="ru-RU" sz="2800" b="1" dirty="0" err="1" smtClean="0">
                <a:solidFill>
                  <a:schemeClr val="tx1"/>
                </a:solidFill>
              </a:rPr>
              <a:t>разноуровневых</a:t>
            </a:r>
            <a:r>
              <a:rPr lang="ru-RU" sz="2800" b="1" dirty="0" smtClean="0">
                <a:solidFill>
                  <a:schemeClr val="tx1"/>
                </a:solidFill>
              </a:rPr>
              <a:t> заданий.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5. Реализация данного подхода на всех этапах урока.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6. Диагностический контроль , в соответствии с которым может измениться состав группы.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https://fs00.infourok.ru/images/doc/184/210961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</TotalTime>
  <Words>648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Главное Управление образования АТО Гагаузия Методический центр при Управлении образования АТО Гагаузия</vt:lpstr>
      <vt:lpstr>Цели и задачи семинара:</vt:lpstr>
      <vt:lpstr>«Методическая помощь молодому учителю в повышении качества преподавания»</vt:lpstr>
      <vt:lpstr>Слайд 4</vt:lpstr>
      <vt:lpstr>Слайд 5</vt:lpstr>
      <vt:lpstr>Слайд 6</vt:lpstr>
      <vt:lpstr>Слайд 7</vt:lpstr>
      <vt:lpstr>Этапы внутриклассной дифференциации 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Памятка «Во избежание ошибок»</vt:lpstr>
      <vt:lpstr>Рекомендации по поддержанию дисциплины</vt:lpstr>
      <vt:lpstr>Памятка молодого учителя</vt:lpstr>
      <vt:lpstr>Памятка молодого учителя</vt:lpstr>
      <vt:lpstr>Памятка молодого учителя</vt:lpstr>
      <vt:lpstr>Памятка молодого учителя</vt:lpstr>
      <vt:lpstr>Памятка молодого учителя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Neo</dc:creator>
  <cp:lastModifiedBy>User</cp:lastModifiedBy>
  <cp:revision>18</cp:revision>
  <dcterms:created xsi:type="dcterms:W3CDTF">2020-03-02T17:29:37Z</dcterms:created>
  <dcterms:modified xsi:type="dcterms:W3CDTF">2020-06-17T12:55:56Z</dcterms:modified>
</cp:coreProperties>
</file>